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sldIdLst>
    <p:sldId id="256" r:id="rId2"/>
    <p:sldId id="258" r:id="rId3"/>
    <p:sldId id="257" r:id="rId4"/>
    <p:sldId id="259" r:id="rId5"/>
    <p:sldId id="260" r:id="rId6"/>
    <p:sldId id="262" r:id="rId7"/>
    <p:sldId id="263" r:id="rId8"/>
    <p:sldId id="264" r:id="rId9"/>
    <p:sldId id="265" r:id="rId10"/>
    <p:sldId id="267" r:id="rId11"/>
    <p:sldId id="269" r:id="rId12"/>
    <p:sldId id="271" r:id="rId13"/>
    <p:sldId id="273" r:id="rId14"/>
    <p:sldId id="274" r:id="rId15"/>
    <p:sldId id="275"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1416"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612564F-A648-4F22-A309-7DDBC6272013}" type="datetimeFigureOut">
              <a:rPr lang="en-US" smtClean="0"/>
              <a:t>5/22/2019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41770F4-24FD-4356-B3B1-ACC3CBD9D21A}"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612564F-A648-4F22-A309-7DDBC6272013}" type="datetimeFigureOut">
              <a:rPr lang="en-US" smtClean="0"/>
              <a:t>5/22/2019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41770F4-24FD-4356-B3B1-ACC3CBD9D21A}"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2612564F-A648-4F22-A309-7DDBC6272013}" type="datetimeFigureOut">
              <a:rPr lang="en-US" smtClean="0"/>
              <a:t>5/22/2019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41770F4-24FD-4356-B3B1-ACC3CBD9D21A}" type="slidenum">
              <a:rPr lang="en-US" smtClean="0"/>
              <a:t>‹#›</a:t>
            </a:fld>
            <a:endParaRPr lang="en-US" dirty="0"/>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612564F-A648-4F22-A309-7DDBC6272013}" type="datetimeFigureOut">
              <a:rPr lang="en-US" smtClean="0"/>
              <a:t>5/22/2019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41770F4-24FD-4356-B3B1-ACC3CBD9D21A}" type="slidenum">
              <a:rPr lang="en-US" smtClean="0"/>
              <a:t>‹#›</a:t>
            </a:fld>
            <a:endParaRPr lang="en-US" dirty="0"/>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612564F-A648-4F22-A309-7DDBC6272013}" type="datetimeFigureOut">
              <a:rPr lang="en-US" smtClean="0"/>
              <a:t>5/22/2019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41770F4-24FD-4356-B3B1-ACC3CBD9D21A}"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2612564F-A648-4F22-A309-7DDBC6272013}" type="datetimeFigureOut">
              <a:rPr lang="en-US" smtClean="0"/>
              <a:t>5/22/2019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41770F4-24FD-4356-B3B1-ACC3CBD9D21A}" type="slidenum">
              <a:rPr lang="en-US" smtClean="0"/>
              <a:t>‹#›</a:t>
            </a:fld>
            <a:endParaRPr lang="en-US" dirty="0"/>
          </a:p>
        </p:txBody>
      </p:sp>
      <p:sp>
        <p:nvSpPr>
          <p:cNvPr id="9" name="Content Placeholder 8"/>
          <p:cNvSpPr>
            <a:spLocks noGrp="1"/>
          </p:cNvSpPr>
          <p:nvPr>
            <p:ph sz="quarter" idx="13"/>
          </p:nvPr>
        </p:nvSpPr>
        <p:spPr>
          <a:xfrm>
            <a:off x="676655"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612564F-A648-4F22-A309-7DDBC6272013}" type="datetimeFigureOut">
              <a:rPr lang="en-US" smtClean="0"/>
              <a:t>5/22/2019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41770F4-24FD-4356-B3B1-ACC3CBD9D21A}"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612564F-A648-4F22-A309-7DDBC6272013}" type="datetimeFigureOut">
              <a:rPr lang="en-US" smtClean="0"/>
              <a:t>5/22/2019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41770F4-24FD-4356-B3B1-ACC3CBD9D21A}"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2612564F-A648-4F22-A309-7DDBC6272013}" type="datetimeFigureOut">
              <a:rPr lang="en-US" smtClean="0"/>
              <a:t>5/22/2019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41770F4-24FD-4356-B3B1-ACC3CBD9D21A}"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2612564F-A648-4F22-A309-7DDBC6272013}" type="datetimeFigureOut">
              <a:rPr lang="en-US" smtClean="0"/>
              <a:t>5/22/2019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41770F4-24FD-4356-B3B1-ACC3CBD9D21A}" type="slidenum">
              <a:rPr lang="en-US" smtClean="0"/>
              <a:t>‹#›</a:t>
            </a:fld>
            <a:endParaRPr lang="en-US" dirty="0"/>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12564F-A648-4F22-A309-7DDBC6272013}" type="datetimeFigureOut">
              <a:rPr lang="en-US" smtClean="0"/>
              <a:t>5/22/2019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41770F4-24FD-4356-B3B1-ACC3CBD9D21A}" type="slidenum">
              <a:rPr lang="en-US" smtClean="0"/>
              <a:t>‹#›</a:t>
            </a:fld>
            <a:endParaRPr lang="en-US" dirty="0"/>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2612564F-A648-4F22-A309-7DDBC6272013}" type="datetimeFigureOut">
              <a:rPr lang="en-US" smtClean="0"/>
              <a:t>5/22/2019</a:t>
            </a:fld>
            <a:endParaRPr lang="en-US" dirty="0"/>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US" dirty="0"/>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641770F4-24FD-4356-B3B1-ACC3CBD9D21A}" type="slidenum">
              <a:rPr lang="en-US" smtClean="0"/>
              <a:t>‹#›</a:t>
            </a:fld>
            <a:endParaRPr lang="en-US" dirty="0"/>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Akshata1992/Coursera_Capstone/blob/master/Battle%20Of%20Neighborhood.ipynb"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19200"/>
            <a:ext cx="7772400" cy="1470025"/>
          </a:xfrm>
        </p:spPr>
        <p:txBody>
          <a:bodyPr>
            <a:normAutofit/>
          </a:bodyPr>
          <a:lstStyle/>
          <a:p>
            <a:r>
              <a:rPr lang="en-US" sz="4800" i="1" u="sng" dirty="0" smtClean="0">
                <a:solidFill>
                  <a:schemeClr val="tx2">
                    <a:lumMod val="50000"/>
                  </a:schemeClr>
                </a:solidFill>
                <a:latin typeface="Imprint MT Shadow" pitchFamily="82" charset="0"/>
              </a:rPr>
              <a:t>Coursera-Capstone Project</a:t>
            </a:r>
            <a:endParaRPr lang="en-US" sz="4800" i="1" u="sng" dirty="0">
              <a:solidFill>
                <a:schemeClr val="tx2">
                  <a:lumMod val="50000"/>
                </a:schemeClr>
              </a:solidFill>
              <a:latin typeface="Imprint MT Shadow" pitchFamily="82" charset="0"/>
            </a:endParaRPr>
          </a:p>
        </p:txBody>
      </p:sp>
      <p:sp>
        <p:nvSpPr>
          <p:cNvPr id="3" name="Subtitle 2"/>
          <p:cNvSpPr>
            <a:spLocks noGrp="1"/>
          </p:cNvSpPr>
          <p:nvPr>
            <p:ph type="subTitle" idx="1"/>
          </p:nvPr>
        </p:nvSpPr>
        <p:spPr>
          <a:xfrm>
            <a:off x="1447800" y="2819400"/>
            <a:ext cx="6400800" cy="3200400"/>
          </a:xfrm>
        </p:spPr>
        <p:txBody>
          <a:bodyPr>
            <a:normAutofit/>
          </a:bodyPr>
          <a:lstStyle/>
          <a:p>
            <a:r>
              <a:rPr lang="en-US" sz="3200" dirty="0" smtClean="0">
                <a:solidFill>
                  <a:schemeClr val="accent2">
                    <a:lumMod val="50000"/>
                  </a:schemeClr>
                </a:solidFill>
                <a:latin typeface="Algerian" pitchFamily="82" charset="0"/>
              </a:rPr>
              <a:t>Battle Of Neighborhoods</a:t>
            </a:r>
          </a:p>
          <a:p>
            <a:pPr algn="l"/>
            <a:r>
              <a:rPr lang="en-US" sz="3200" dirty="0" smtClean="0">
                <a:solidFill>
                  <a:schemeClr val="accent2">
                    <a:lumMod val="50000"/>
                  </a:schemeClr>
                </a:solidFill>
                <a:latin typeface="Algerian" pitchFamily="82" charset="0"/>
              </a:rPr>
              <a:t>    </a:t>
            </a:r>
            <a:r>
              <a:rPr lang="en-US" dirty="0" smtClean="0">
                <a:solidFill>
                  <a:schemeClr val="accent2">
                    <a:lumMod val="50000"/>
                  </a:schemeClr>
                </a:solidFill>
                <a:latin typeface="Times New Roman" pitchFamily="18" charset="0"/>
                <a:cs typeface="Times New Roman" pitchFamily="18" charset="0"/>
              </a:rPr>
              <a:t>Akshata </a:t>
            </a:r>
            <a:r>
              <a:rPr lang="en-US" dirty="0">
                <a:solidFill>
                  <a:schemeClr val="accent2">
                    <a:lumMod val="50000"/>
                  </a:schemeClr>
                </a:solidFill>
                <a:latin typeface="Times New Roman" pitchFamily="18" charset="0"/>
                <a:cs typeface="Times New Roman" pitchFamily="18" charset="0"/>
              </a:rPr>
              <a:t>Patil</a:t>
            </a:r>
          </a:p>
          <a:p>
            <a:pPr algn="l"/>
            <a:endParaRPr lang="en-US" sz="3200" dirty="0" smtClean="0">
              <a:solidFill>
                <a:schemeClr val="accent2">
                  <a:lumMod val="50000"/>
                </a:schemeClr>
              </a:solidFill>
              <a:latin typeface="Algerian" pitchFamily="82" charset="0"/>
            </a:endParaRPr>
          </a:p>
          <a:p>
            <a:pPr algn="l"/>
            <a:endParaRPr lang="en-US" dirty="0" smtClean="0">
              <a:solidFill>
                <a:schemeClr val="accent2">
                  <a:lumMod val="50000"/>
                </a:schemeClr>
              </a:solidFill>
              <a:latin typeface="Times New Roman" pitchFamily="18" charset="0"/>
              <a:cs typeface="Times New Roman" pitchFamily="18" charset="0"/>
            </a:endParaRPr>
          </a:p>
          <a:p>
            <a:pPr algn="l"/>
            <a:endParaRPr lang="en-US" dirty="0">
              <a:solidFill>
                <a:schemeClr val="accent2">
                  <a:lumMod val="50000"/>
                </a:schemeClr>
              </a:solidFill>
              <a:latin typeface="Times New Roman" pitchFamily="18" charset="0"/>
              <a:cs typeface="Times New Roman" pitchFamily="18" charset="0"/>
            </a:endParaRPr>
          </a:p>
          <a:p>
            <a:pPr algn="l"/>
            <a:endParaRPr lang="en-US" sz="3200" dirty="0" smtClean="0">
              <a:solidFill>
                <a:schemeClr val="accent2">
                  <a:lumMod val="50000"/>
                </a:schemeClr>
              </a:solidFill>
              <a:latin typeface="Algerian" pitchFamily="82" charset="0"/>
            </a:endParaRPr>
          </a:p>
        </p:txBody>
      </p:sp>
      <p:cxnSp>
        <p:nvCxnSpPr>
          <p:cNvPr id="5" name="Straight Connector 4"/>
          <p:cNvCxnSpPr/>
          <p:nvPr/>
        </p:nvCxnSpPr>
        <p:spPr>
          <a:xfrm>
            <a:off x="2019300" y="3505200"/>
            <a:ext cx="7239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40094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1000" y="381000"/>
            <a:ext cx="8534399" cy="6172200"/>
          </a:xfrm>
        </p:spPr>
        <p:txBody>
          <a:bodyPr/>
          <a:lstStyle/>
          <a:p>
            <a:r>
              <a:rPr lang="en-US" dirty="0" smtClean="0"/>
              <a:t>Bars</a:t>
            </a:r>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5400" y="304800"/>
            <a:ext cx="3614228" cy="3352800"/>
          </a:xfrm>
          <a:prstGeom prst="rect">
            <a:avLst/>
          </a:prstGeom>
        </p:spPr>
      </p:pic>
      <p:pic>
        <p:nvPicPr>
          <p:cNvPr id="410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1" y="304800"/>
            <a:ext cx="3657600" cy="3352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 y="3753766"/>
            <a:ext cx="8077199" cy="2875634"/>
          </a:xfrm>
          <a:prstGeom prst="rect">
            <a:avLst/>
          </a:prstGeom>
        </p:spPr>
      </p:pic>
    </p:spTree>
    <p:extLst>
      <p:ext uri="{BB962C8B-B14F-4D97-AF65-F5344CB8AC3E}">
        <p14:creationId xmlns:p14="http://schemas.microsoft.com/office/powerpoint/2010/main" val="36722182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1000" y="381000"/>
            <a:ext cx="8534399" cy="6248400"/>
          </a:xfrm>
        </p:spPr>
        <p:txBody>
          <a:bodyPr>
            <a:normAutofit/>
          </a:bodyPr>
          <a:lstStyle/>
          <a:p>
            <a:r>
              <a:rPr lang="en-US" sz="1800" dirty="0" smtClean="0"/>
              <a:t>Bangalore has all kinds  of cousines when comes to food. Here are some of the restaurant list and geographical coordinates. </a:t>
            </a:r>
          </a:p>
          <a:p>
            <a:endParaRPr lang="en-US" sz="1800" dirty="0"/>
          </a:p>
          <a:p>
            <a:endParaRPr lang="en-US" sz="1800" dirty="0"/>
          </a:p>
        </p:txBody>
      </p:sp>
      <p:pic>
        <p:nvPicPr>
          <p:cNvPr id="6"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1" y="4090674"/>
            <a:ext cx="4343399" cy="2614926"/>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4399" y="4090674"/>
            <a:ext cx="4267201" cy="2614926"/>
          </a:xfrm>
          <a:prstGeom prst="rect">
            <a:avLst/>
          </a:prstGeom>
        </p:spPr>
      </p:pic>
      <p:pic>
        <p:nvPicPr>
          <p:cNvPr id="8" name="Picture 7"/>
          <p:cNvPicPr/>
          <p:nvPr/>
        </p:nvPicPr>
        <p:blipFill>
          <a:blip r:embed="rId4"/>
          <a:stretch>
            <a:fillRect/>
          </a:stretch>
        </p:blipFill>
        <p:spPr>
          <a:xfrm>
            <a:off x="228601" y="967744"/>
            <a:ext cx="4343399" cy="3122930"/>
          </a:xfrm>
          <a:prstGeom prst="rect">
            <a:avLst/>
          </a:prstGeom>
        </p:spPr>
      </p:pic>
      <p:pic>
        <p:nvPicPr>
          <p:cNvPr id="9" name="Picture 8"/>
          <p:cNvPicPr/>
          <p:nvPr/>
        </p:nvPicPr>
        <p:blipFill>
          <a:blip r:embed="rId5"/>
          <a:stretch>
            <a:fillRect/>
          </a:stretch>
        </p:blipFill>
        <p:spPr>
          <a:xfrm>
            <a:off x="4724398" y="995453"/>
            <a:ext cx="4267201" cy="3122930"/>
          </a:xfrm>
          <a:prstGeom prst="rect">
            <a:avLst/>
          </a:prstGeom>
        </p:spPr>
      </p:pic>
    </p:spTree>
    <p:extLst>
      <p:ext uri="{BB962C8B-B14F-4D97-AF65-F5344CB8AC3E}">
        <p14:creationId xmlns:p14="http://schemas.microsoft.com/office/powerpoint/2010/main" val="17817866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304800"/>
            <a:ext cx="8534399" cy="6324600"/>
          </a:xfrm>
        </p:spPr>
        <p:txBody>
          <a:bodyPr>
            <a:normAutofit/>
          </a:bodyPr>
          <a:lstStyle/>
          <a:p>
            <a:r>
              <a:rPr lang="en-US" dirty="0" smtClean="0"/>
              <a:t>Museum and Shopping malls</a:t>
            </a:r>
            <a:endParaRPr lang="en-US" dirty="0"/>
          </a:p>
        </p:txBody>
      </p:sp>
      <p:pic>
        <p:nvPicPr>
          <p:cNvPr id="6" name="Picture 5"/>
          <p:cNvPicPr/>
          <p:nvPr/>
        </p:nvPicPr>
        <p:blipFill>
          <a:blip r:embed="rId2"/>
          <a:stretch>
            <a:fillRect/>
          </a:stretch>
        </p:blipFill>
        <p:spPr>
          <a:xfrm>
            <a:off x="304800" y="914400"/>
            <a:ext cx="4114800" cy="5105400"/>
          </a:xfrm>
          <a:prstGeom prst="rect">
            <a:avLst/>
          </a:prstGeom>
        </p:spPr>
      </p:pic>
      <p:pic>
        <p:nvPicPr>
          <p:cNvPr id="7" name="Picture 6"/>
          <p:cNvPicPr/>
          <p:nvPr/>
        </p:nvPicPr>
        <p:blipFill>
          <a:blip r:embed="rId3"/>
          <a:stretch>
            <a:fillRect/>
          </a:stretch>
        </p:blipFill>
        <p:spPr>
          <a:xfrm>
            <a:off x="4495800" y="914400"/>
            <a:ext cx="4343400" cy="5105400"/>
          </a:xfrm>
          <a:prstGeom prst="rect">
            <a:avLst/>
          </a:prstGeom>
        </p:spPr>
      </p:pic>
    </p:spTree>
    <p:extLst>
      <p:ext uri="{BB962C8B-B14F-4D97-AF65-F5344CB8AC3E}">
        <p14:creationId xmlns:p14="http://schemas.microsoft.com/office/powerpoint/2010/main" val="11610236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1000" y="914400"/>
            <a:ext cx="8534399" cy="5410200"/>
          </a:xfrm>
        </p:spPr>
        <p:txBody>
          <a:bodyPr/>
          <a:lstStyle/>
          <a:p>
            <a:endParaRPr lang="en-US" sz="1600" b="1" i="1" dirty="0"/>
          </a:p>
          <a:p>
            <a:endParaRPr lang="en-US" sz="1600" b="1" i="1" dirty="0"/>
          </a:p>
          <a:p>
            <a:endParaRPr lang="en-US" dirty="0"/>
          </a:p>
        </p:txBody>
      </p:sp>
      <p:sp>
        <p:nvSpPr>
          <p:cNvPr id="3" name="Title 2"/>
          <p:cNvSpPr>
            <a:spLocks noGrp="1"/>
          </p:cNvSpPr>
          <p:nvPr>
            <p:ph type="title"/>
          </p:nvPr>
        </p:nvSpPr>
        <p:spPr>
          <a:xfrm>
            <a:off x="457200" y="338328"/>
            <a:ext cx="8229600" cy="576072"/>
          </a:xfrm>
        </p:spPr>
        <p:txBody>
          <a:bodyPr>
            <a:normAutofit/>
          </a:bodyPr>
          <a:lstStyle/>
          <a:p>
            <a:pPr algn="l"/>
            <a:r>
              <a:rPr lang="en-US" sz="2400" dirty="0" smtClean="0"/>
              <a:t>Economy: IT Tech Parks</a:t>
            </a:r>
            <a:endParaRPr lang="en-US" sz="2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180" y="1066800"/>
            <a:ext cx="7153820" cy="4648200"/>
          </a:xfrm>
          <a:prstGeom prst="rect">
            <a:avLst/>
          </a:prstGeom>
        </p:spPr>
      </p:pic>
    </p:spTree>
    <p:extLst>
      <p:ext uri="{BB962C8B-B14F-4D97-AF65-F5344CB8AC3E}">
        <p14:creationId xmlns:p14="http://schemas.microsoft.com/office/powerpoint/2010/main" val="308618184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28600" y="685800"/>
            <a:ext cx="8610599" cy="5715000"/>
          </a:xfrm>
        </p:spPr>
        <p:txBody>
          <a:bodyPr>
            <a:normAutofit/>
          </a:bodyPr>
          <a:lstStyle/>
          <a:p>
            <a:pPr marL="0" indent="0" algn="just">
              <a:buNone/>
            </a:pPr>
            <a:r>
              <a:rPr lang="en-US" sz="1400" dirty="0" smtClean="0"/>
              <a:t>                                According </a:t>
            </a:r>
            <a:r>
              <a:rPr lang="en-US" sz="1400" dirty="0"/>
              <a:t>to a global survey</a:t>
            </a:r>
            <a:r>
              <a:rPr lang="en-US" sz="1400" dirty="0" smtClean="0"/>
              <a:t>, Technology </a:t>
            </a:r>
            <a:r>
              <a:rPr lang="en-US" sz="1400" dirty="0"/>
              <a:t>hub Bangalore has been ranked the best Indian city to live in</a:t>
            </a:r>
            <a:r>
              <a:rPr lang="en-US" sz="1400" dirty="0" smtClean="0"/>
              <a:t>. Bangalore </a:t>
            </a:r>
            <a:r>
              <a:rPr lang="en-US" sz="1400" dirty="0"/>
              <a:t>beat Delhi, Mumbai, Chennai and Calcutta to emerge as the leading city for its quality of life. Five Indian cities make the list, which Bangalore leads for quality of living and personal safety standards, a measure of stability and crime levels</a:t>
            </a:r>
            <a:r>
              <a:rPr lang="en-US" sz="1400" dirty="0" smtClean="0"/>
              <a:t>. Bangalore </a:t>
            </a:r>
            <a:r>
              <a:rPr lang="en-US" sz="1400" dirty="0"/>
              <a:t>is followed by the capital, Delhi (global rank: 143), Mumbai (144), Chennai (150) and Calcutta (151).Bangalore is home to nearly 8.5 million </a:t>
            </a:r>
            <a:r>
              <a:rPr lang="en-US" sz="1400" dirty="0" smtClean="0"/>
              <a:t>people. It </a:t>
            </a:r>
            <a:r>
              <a:rPr lang="en-US" sz="1400" dirty="0"/>
              <a:t>has more than 1,500 multinational software companies, is an information technology hub and is often referred to as the Silicon Valley of India. Most of the people fall in love with the city just because of its climate.it is one of the main reasons behind people migrating from other states to the city. The weather of Bangalore has always been a key attraction for the people. The morning is bright and sunny and the nights are cooler offering you a pleasant stay. Bangalore blends together the elements of traditional and modern lifestyle and value at the same time. There are places like MG road, Brigade Road, and Commercial Street, where the youth can go and enjoy shopping and socializing. Below is the graphical representation of population of city from 1950 to projected value till 2035(projected) which is increasing yearly indicating that the city attracts people on factors explored in the project to choose </a:t>
            </a:r>
            <a:r>
              <a:rPr lang="en-US" sz="1400" b="1" i="1" dirty="0"/>
              <a:t>Bengaluru as the best place to live</a:t>
            </a:r>
            <a:r>
              <a:rPr lang="en-US" sz="1400" b="1" i="1" dirty="0" smtClean="0"/>
              <a:t>.</a:t>
            </a:r>
          </a:p>
          <a:p>
            <a:pPr marL="0" indent="0" algn="just">
              <a:buNone/>
            </a:pPr>
            <a:endParaRPr lang="en-US" sz="1400" dirty="0"/>
          </a:p>
          <a:p>
            <a:pPr marL="0" indent="0">
              <a:buNone/>
            </a:pPr>
            <a:endParaRPr lang="en-US" dirty="0"/>
          </a:p>
        </p:txBody>
      </p:sp>
      <p:sp>
        <p:nvSpPr>
          <p:cNvPr id="3" name="Title 2"/>
          <p:cNvSpPr>
            <a:spLocks noGrp="1"/>
          </p:cNvSpPr>
          <p:nvPr>
            <p:ph type="title"/>
          </p:nvPr>
        </p:nvSpPr>
        <p:spPr>
          <a:xfrm>
            <a:off x="457200" y="338328"/>
            <a:ext cx="8229600" cy="347472"/>
          </a:xfrm>
        </p:spPr>
        <p:txBody>
          <a:bodyPr>
            <a:normAutofit fontScale="90000"/>
          </a:bodyPr>
          <a:lstStyle/>
          <a:p>
            <a:pPr algn="l"/>
            <a:r>
              <a:rPr lang="en-US" sz="2000" dirty="0" smtClean="0"/>
              <a:t>Conclusion:</a:t>
            </a:r>
            <a:endParaRPr lang="en-US" sz="2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3733800"/>
            <a:ext cx="1550977" cy="300262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3733801"/>
            <a:ext cx="5943600" cy="3002628"/>
          </a:xfrm>
          <a:prstGeom prst="rect">
            <a:avLst/>
          </a:prstGeom>
        </p:spPr>
      </p:pic>
    </p:spTree>
    <p:extLst>
      <p:ext uri="{BB962C8B-B14F-4D97-AF65-F5344CB8AC3E}">
        <p14:creationId xmlns:p14="http://schemas.microsoft.com/office/powerpoint/2010/main" val="27184919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59667" y="3102504"/>
            <a:ext cx="7408333" cy="3450696"/>
          </a:xfrm>
        </p:spPr>
        <p:txBody>
          <a:bodyPr>
            <a:normAutofit/>
          </a:bodyPr>
          <a:lstStyle/>
          <a:p>
            <a:pPr marL="0" indent="0">
              <a:buNone/>
            </a:pPr>
            <a:r>
              <a:rPr lang="en-US" sz="4800" dirty="0" smtClean="0">
                <a:latin typeface="Imprint MT Shadow" pitchFamily="82" charset="0"/>
              </a:rPr>
              <a:t>Thank You…</a:t>
            </a:r>
            <a:endParaRPr lang="en-US" sz="4800" dirty="0">
              <a:latin typeface="Imprint MT Shadow" pitchFamily="82" charset="0"/>
            </a:endParaRPr>
          </a:p>
        </p:txBody>
      </p:sp>
    </p:spTree>
    <p:extLst>
      <p:ext uri="{BB962C8B-B14F-4D97-AF65-F5344CB8AC3E}">
        <p14:creationId xmlns:p14="http://schemas.microsoft.com/office/powerpoint/2010/main" val="4265199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72854803"/>
              </p:ext>
            </p:extLst>
          </p:nvPr>
        </p:nvGraphicFramePr>
        <p:xfrm>
          <a:off x="533400" y="1600200"/>
          <a:ext cx="8229600" cy="3165990"/>
        </p:xfrm>
        <a:graphic>
          <a:graphicData uri="http://schemas.openxmlformats.org/drawingml/2006/table">
            <a:tbl>
              <a:tblPr firstRow="1" bandRow="1">
                <a:tableStyleId>{21E4AEA4-8DFA-4A89-87EB-49C32662AFE0}</a:tableStyleId>
              </a:tblPr>
              <a:tblGrid>
                <a:gridCol w="1415845"/>
                <a:gridCol w="5909189"/>
                <a:gridCol w="904566"/>
              </a:tblGrid>
              <a:tr h="505182">
                <a:tc>
                  <a:txBody>
                    <a:bodyPr/>
                    <a:lstStyle/>
                    <a:p>
                      <a:pPr algn="ctr"/>
                      <a:r>
                        <a:rPr lang="en-US" dirty="0" err="1" smtClean="0"/>
                        <a:t>SI.No</a:t>
                      </a:r>
                      <a:r>
                        <a:rPr lang="en-US" dirty="0" smtClean="0"/>
                        <a:t>.</a:t>
                      </a:r>
                      <a:endParaRPr lang="en-US" dirty="0"/>
                    </a:p>
                  </a:txBody>
                  <a:tcPr/>
                </a:tc>
                <a:tc>
                  <a:txBody>
                    <a:bodyPr/>
                    <a:lstStyle/>
                    <a:p>
                      <a:pPr algn="ctr"/>
                      <a:r>
                        <a:rPr lang="en-US" dirty="0" smtClean="0"/>
                        <a:t>Content</a:t>
                      </a:r>
                      <a:endParaRPr lang="en-US" dirty="0"/>
                    </a:p>
                  </a:txBody>
                  <a:tcPr/>
                </a:tc>
                <a:tc>
                  <a:txBody>
                    <a:bodyPr/>
                    <a:lstStyle/>
                    <a:p>
                      <a:pPr algn="ctr"/>
                      <a:r>
                        <a:rPr lang="en-US" dirty="0" smtClean="0"/>
                        <a:t>Slide No.</a:t>
                      </a:r>
                      <a:endParaRPr lang="en-US" dirty="0"/>
                    </a:p>
                  </a:txBody>
                  <a:tcPr/>
                </a:tc>
              </a:tr>
              <a:tr h="505182">
                <a:tc>
                  <a:txBody>
                    <a:bodyPr/>
                    <a:lstStyle/>
                    <a:p>
                      <a:r>
                        <a:rPr lang="en-US" dirty="0" smtClean="0"/>
                        <a:t>1</a:t>
                      </a:r>
                      <a:endParaRPr lang="en-US" dirty="0"/>
                    </a:p>
                  </a:txBody>
                  <a:tcPr/>
                </a:tc>
                <a:tc>
                  <a:txBody>
                    <a:bodyPr/>
                    <a:lstStyle/>
                    <a:p>
                      <a:r>
                        <a:rPr lang="en-US" dirty="0" smtClean="0"/>
                        <a:t>Introduction</a:t>
                      </a:r>
                      <a:endParaRPr lang="en-US" dirty="0"/>
                    </a:p>
                  </a:txBody>
                  <a:tcPr/>
                </a:tc>
                <a:tc>
                  <a:txBody>
                    <a:bodyPr/>
                    <a:lstStyle/>
                    <a:p>
                      <a:r>
                        <a:rPr lang="en-US" dirty="0" smtClean="0"/>
                        <a:t>3</a:t>
                      </a:r>
                      <a:endParaRPr lang="en-US" dirty="0"/>
                    </a:p>
                  </a:txBody>
                  <a:tcPr/>
                </a:tc>
              </a:tr>
              <a:tr h="505182">
                <a:tc>
                  <a:txBody>
                    <a:bodyPr/>
                    <a:lstStyle/>
                    <a:p>
                      <a:r>
                        <a:rPr lang="en-US" dirty="0" smtClean="0"/>
                        <a:t>2</a:t>
                      </a:r>
                      <a:endParaRPr lang="en-US" dirty="0"/>
                    </a:p>
                  </a:txBody>
                  <a:tcPr/>
                </a:tc>
                <a:tc>
                  <a:txBody>
                    <a:bodyPr/>
                    <a:lstStyle/>
                    <a:p>
                      <a:r>
                        <a:rPr lang="en-US" dirty="0" smtClean="0"/>
                        <a:t>Introduction of Project</a:t>
                      </a:r>
                      <a:endParaRPr lang="en-US" dirty="0"/>
                    </a:p>
                  </a:txBody>
                  <a:tcPr/>
                </a:tc>
                <a:tc>
                  <a:txBody>
                    <a:bodyPr/>
                    <a:lstStyle/>
                    <a:p>
                      <a:r>
                        <a:rPr lang="en-US" dirty="0" smtClean="0"/>
                        <a:t>4</a:t>
                      </a:r>
                      <a:endParaRPr lang="en-US" dirty="0"/>
                    </a:p>
                  </a:txBody>
                  <a:tcPr/>
                </a:tc>
              </a:tr>
              <a:tr h="505182">
                <a:tc>
                  <a:txBody>
                    <a:bodyPr/>
                    <a:lstStyle/>
                    <a:p>
                      <a:r>
                        <a:rPr lang="en-US" dirty="0" smtClean="0"/>
                        <a:t>3</a:t>
                      </a:r>
                      <a:endParaRPr lang="en-US" dirty="0"/>
                    </a:p>
                  </a:txBody>
                  <a:tcPr/>
                </a:tc>
                <a:tc>
                  <a:txBody>
                    <a:bodyPr/>
                    <a:lstStyle/>
                    <a:p>
                      <a:r>
                        <a:rPr lang="en-US" dirty="0" smtClean="0"/>
                        <a:t>Data Requirements</a:t>
                      </a:r>
                      <a:r>
                        <a:rPr lang="en-US" baseline="0" dirty="0" smtClean="0"/>
                        <a:t> and Collection</a:t>
                      </a:r>
                      <a:endParaRPr lang="en-US" dirty="0"/>
                    </a:p>
                  </a:txBody>
                  <a:tcPr/>
                </a:tc>
                <a:tc>
                  <a:txBody>
                    <a:bodyPr/>
                    <a:lstStyle/>
                    <a:p>
                      <a:r>
                        <a:rPr lang="en-US" dirty="0" smtClean="0"/>
                        <a:t>5-6</a:t>
                      </a:r>
                      <a:endParaRPr lang="en-US" dirty="0"/>
                    </a:p>
                  </a:txBody>
                  <a:tcPr/>
                </a:tc>
              </a:tr>
              <a:tr h="505182">
                <a:tc>
                  <a:txBody>
                    <a:bodyPr/>
                    <a:lstStyle/>
                    <a:p>
                      <a:r>
                        <a:rPr lang="en-US" dirty="0" smtClean="0"/>
                        <a:t>4</a:t>
                      </a:r>
                      <a:endParaRPr lang="en-US" dirty="0"/>
                    </a:p>
                  </a:txBody>
                  <a:tcPr/>
                </a:tc>
                <a:tc>
                  <a:txBody>
                    <a:bodyPr/>
                    <a:lstStyle/>
                    <a:p>
                      <a:pPr algn="l"/>
                      <a:r>
                        <a:rPr lang="en-US" dirty="0" smtClean="0"/>
                        <a:t>Data Analysis</a:t>
                      </a:r>
                      <a:endParaRPr lang="en-US" dirty="0"/>
                    </a:p>
                  </a:txBody>
                  <a:tcPr/>
                </a:tc>
                <a:tc>
                  <a:txBody>
                    <a:bodyPr/>
                    <a:lstStyle/>
                    <a:p>
                      <a:r>
                        <a:rPr lang="en-US" dirty="0" smtClean="0"/>
                        <a:t>6-18</a:t>
                      </a:r>
                      <a:endParaRPr lang="en-US" dirty="0"/>
                    </a:p>
                  </a:txBody>
                  <a:tcPr/>
                </a:tc>
              </a:tr>
              <a:tr h="505182">
                <a:tc>
                  <a:txBody>
                    <a:bodyPr/>
                    <a:lstStyle/>
                    <a:p>
                      <a:r>
                        <a:rPr lang="en-US" dirty="0" smtClean="0"/>
                        <a:t>5</a:t>
                      </a:r>
                      <a:endParaRPr lang="en-US" dirty="0"/>
                    </a:p>
                  </a:txBody>
                  <a:tcPr/>
                </a:tc>
                <a:tc>
                  <a:txBody>
                    <a:bodyPr/>
                    <a:lstStyle/>
                    <a:p>
                      <a:r>
                        <a:rPr lang="en-US" dirty="0" smtClean="0"/>
                        <a:t>Conclusion</a:t>
                      </a:r>
                      <a:endParaRPr lang="en-US" dirty="0"/>
                    </a:p>
                  </a:txBody>
                  <a:tcPr/>
                </a:tc>
                <a:tc>
                  <a:txBody>
                    <a:bodyPr/>
                    <a:lstStyle/>
                    <a:p>
                      <a:r>
                        <a:rPr lang="en-US" dirty="0" smtClean="0"/>
                        <a:t>19</a:t>
                      </a:r>
                      <a:endParaRPr lang="en-US" dirty="0"/>
                    </a:p>
                  </a:txBody>
                  <a:tcPr/>
                </a:tc>
              </a:tr>
            </a:tbl>
          </a:graphicData>
        </a:graphic>
      </p:graphicFrame>
      <p:sp>
        <p:nvSpPr>
          <p:cNvPr id="3" name="Title 2"/>
          <p:cNvSpPr>
            <a:spLocks noGrp="1"/>
          </p:cNvSpPr>
          <p:nvPr>
            <p:ph type="title"/>
          </p:nvPr>
        </p:nvSpPr>
        <p:spPr/>
        <p:txBody>
          <a:bodyPr/>
          <a:lstStyle/>
          <a:p>
            <a:r>
              <a:rPr lang="en-US" dirty="0" smtClean="0"/>
              <a:t>Table Of Contents</a:t>
            </a:r>
            <a:endParaRPr lang="en-US" dirty="0"/>
          </a:p>
        </p:txBody>
      </p:sp>
      <p:sp>
        <p:nvSpPr>
          <p:cNvPr id="5" name="TextBox 4"/>
          <p:cNvSpPr txBox="1"/>
          <p:nvPr/>
        </p:nvSpPr>
        <p:spPr>
          <a:xfrm>
            <a:off x="533400" y="5029200"/>
            <a:ext cx="8153400" cy="2031325"/>
          </a:xfrm>
          <a:prstGeom prst="rect">
            <a:avLst/>
          </a:prstGeom>
          <a:noFill/>
        </p:spPr>
        <p:txBody>
          <a:bodyPr wrap="square" rtlCol="0">
            <a:spAutoFit/>
          </a:bodyPr>
          <a:lstStyle/>
          <a:p>
            <a:r>
              <a:rPr lang="en-US" b="1" dirty="0" smtClean="0"/>
              <a:t>Project Reference: </a:t>
            </a:r>
          </a:p>
          <a:p>
            <a:r>
              <a:rPr lang="en-US" dirty="0" err="1" smtClean="0"/>
              <a:t>Git</a:t>
            </a:r>
            <a:r>
              <a:rPr lang="en-US" dirty="0" smtClean="0"/>
              <a:t> Hub Link:</a:t>
            </a:r>
          </a:p>
          <a:p>
            <a:endParaRPr lang="en-US" dirty="0" smtClean="0"/>
          </a:p>
          <a:p>
            <a:r>
              <a:rPr lang="en-US" dirty="0" smtClean="0">
                <a:hlinkClick r:id="rId2"/>
              </a:rPr>
              <a:t>https://github.com/Akshata1992/Coursera_Capstone/blob/master/Battle%20Of%20Neighborhood.ipynb</a:t>
            </a:r>
            <a:endParaRPr lang="en-US" dirty="0"/>
          </a:p>
          <a:p>
            <a:endParaRPr lang="en-US" dirty="0"/>
          </a:p>
          <a:p>
            <a:endParaRPr lang="en-US" dirty="0"/>
          </a:p>
        </p:txBody>
      </p:sp>
    </p:spTree>
    <p:extLst>
      <p:ext uri="{BB962C8B-B14F-4D97-AF65-F5344CB8AC3E}">
        <p14:creationId xmlns:p14="http://schemas.microsoft.com/office/powerpoint/2010/main" val="35784300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1828800"/>
            <a:ext cx="7408333" cy="4297363"/>
          </a:xfrm>
        </p:spPr>
        <p:txBody>
          <a:bodyPr>
            <a:normAutofit/>
          </a:bodyPr>
          <a:lstStyle/>
          <a:p>
            <a:pPr marL="0" indent="0">
              <a:buNone/>
            </a:pPr>
            <a:r>
              <a:rPr lang="en-US" sz="1600" dirty="0"/>
              <a:t> </a:t>
            </a:r>
            <a:r>
              <a:rPr lang="en-US" sz="1600" dirty="0" smtClean="0"/>
              <a:t>                      </a:t>
            </a:r>
            <a:r>
              <a:rPr lang="en-US" sz="1600" b="1" dirty="0" smtClean="0"/>
              <a:t>Capstone </a:t>
            </a:r>
            <a:r>
              <a:rPr lang="en-US" sz="1600" b="1" dirty="0"/>
              <a:t>Project</a:t>
            </a:r>
            <a:r>
              <a:rPr lang="en-US" sz="1600" dirty="0"/>
              <a:t> is a </a:t>
            </a:r>
            <a:r>
              <a:rPr lang="en-US" sz="1600" dirty="0" smtClean="0"/>
              <a:t>process to </a:t>
            </a:r>
            <a:r>
              <a:rPr lang="en-US" sz="1600" dirty="0"/>
              <a:t>pursue independent research on a question or problem of their choice, engage with the scholarly debates in the relevant disciplines, and - with the guidance </a:t>
            </a:r>
            <a:r>
              <a:rPr lang="en-US" sz="1600" dirty="0" smtClean="0"/>
              <a:t>produce </a:t>
            </a:r>
            <a:r>
              <a:rPr lang="en-US" sz="1600" dirty="0"/>
              <a:t>a substantial paper that reflects a deep understanding of the topic</a:t>
            </a:r>
            <a:r>
              <a:rPr lang="en-US" sz="1600" dirty="0" smtClean="0"/>
              <a:t>.</a:t>
            </a:r>
          </a:p>
          <a:p>
            <a:endParaRPr lang="en-US" sz="1600" dirty="0"/>
          </a:p>
          <a:p>
            <a:pPr marL="0" indent="0">
              <a:buNone/>
            </a:pPr>
            <a:r>
              <a:rPr lang="en-US" sz="1600" dirty="0" smtClean="0"/>
              <a:t>In regards to above definition, the idea chose for the project is stated as below,</a:t>
            </a:r>
          </a:p>
          <a:p>
            <a:pPr marL="0" indent="0">
              <a:buNone/>
            </a:pPr>
            <a:endParaRPr lang="en-US" sz="1600" dirty="0"/>
          </a:p>
          <a:p>
            <a:pPr marL="0" indent="0" algn="ctr">
              <a:buNone/>
            </a:pPr>
            <a:r>
              <a:rPr lang="en-US" sz="2000" i="1" dirty="0" smtClean="0"/>
              <a:t>“Why Bengaluru is the best place to live in India” </a:t>
            </a:r>
          </a:p>
          <a:p>
            <a:pPr marL="0" indent="0" algn="ctr">
              <a:buNone/>
            </a:pPr>
            <a:endParaRPr lang="en-US" sz="2000" i="1" dirty="0" smtClean="0"/>
          </a:p>
          <a:p>
            <a:pPr marL="0" indent="0">
              <a:buNone/>
            </a:pPr>
            <a:r>
              <a:rPr lang="en-US" sz="1600" dirty="0"/>
              <a:t>Project is </a:t>
            </a:r>
            <a:r>
              <a:rPr lang="en-US" sz="1600" dirty="0" smtClean="0"/>
              <a:t>of </a:t>
            </a:r>
            <a:r>
              <a:rPr lang="en-US" sz="1600" dirty="0"/>
              <a:t>two week assignment where first part involved presenting the idea for the project, problem statement, details and methods of data to be used in project. Second part involved analysis and presenting data(coding) to prove the objective of the project along with documenting the report of analysis</a:t>
            </a:r>
            <a:r>
              <a:rPr lang="en-US" sz="1600" dirty="0" smtClean="0"/>
              <a:t>.</a:t>
            </a:r>
          </a:p>
          <a:p>
            <a:pPr marL="0" indent="0">
              <a:buNone/>
            </a:pPr>
            <a:endParaRPr lang="en-US" sz="1600" dirty="0"/>
          </a:p>
          <a:p>
            <a:pPr marL="0" indent="0">
              <a:buNone/>
            </a:pPr>
            <a:r>
              <a:rPr lang="en-US" sz="1600" dirty="0" smtClean="0"/>
              <a:t>Grading is based on peer-graded evaluation.</a:t>
            </a:r>
            <a:endParaRPr lang="en-US" sz="1600" dirty="0"/>
          </a:p>
        </p:txBody>
      </p:sp>
      <p:sp>
        <p:nvSpPr>
          <p:cNvPr id="3" name="Title 2"/>
          <p:cNvSpPr>
            <a:spLocks noGrp="1"/>
          </p:cNvSpPr>
          <p:nvPr>
            <p:ph type="title"/>
          </p:nvPr>
        </p:nvSpPr>
        <p:spPr/>
        <p:txBody>
          <a:bodyPr/>
          <a:lstStyle/>
          <a:p>
            <a:r>
              <a:rPr lang="en-US" dirty="0" smtClean="0"/>
              <a:t>Introduction</a:t>
            </a:r>
            <a:endParaRPr lang="en-US" dirty="0"/>
          </a:p>
        </p:txBody>
      </p:sp>
    </p:spTree>
    <p:extLst>
      <p:ext uri="{BB962C8B-B14F-4D97-AF65-F5344CB8AC3E}">
        <p14:creationId xmlns:p14="http://schemas.microsoft.com/office/powerpoint/2010/main" val="40400554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143000"/>
            <a:ext cx="8458199" cy="4983163"/>
          </a:xfrm>
        </p:spPr>
        <p:txBody>
          <a:bodyPr>
            <a:normAutofit/>
          </a:bodyPr>
          <a:lstStyle/>
          <a:p>
            <a:pPr>
              <a:buFont typeface="Wingdings" pitchFamily="2" charset="2"/>
              <a:buChar char="v"/>
            </a:pPr>
            <a:r>
              <a:rPr lang="en-US" sz="1800" i="1" dirty="0" smtClean="0"/>
              <a:t>Bangalore </a:t>
            </a:r>
            <a:r>
              <a:rPr lang="en-US" sz="1800" i="1" dirty="0"/>
              <a:t>(Bengaluru)!!, </a:t>
            </a:r>
            <a:r>
              <a:rPr lang="en-US" sz="1800" dirty="0"/>
              <a:t>is the capital of the Indian state of Karnataka. It is the third most popular megacity in India, next to Mumbai and Delhi. City is referred to as the </a:t>
            </a:r>
            <a:r>
              <a:rPr lang="en-US" sz="1800" i="1" dirty="0"/>
              <a:t>"Silicon Valley of India</a:t>
            </a:r>
            <a:r>
              <a:rPr lang="en-US" sz="1800" i="1" dirty="0" smtClean="0"/>
              <a:t>"</a:t>
            </a:r>
            <a:r>
              <a:rPr lang="en-US" sz="1800" dirty="0" smtClean="0"/>
              <a:t>,</a:t>
            </a:r>
            <a:r>
              <a:rPr lang="en-US" sz="1800" i="1" dirty="0" smtClean="0"/>
              <a:t>‘ City </a:t>
            </a:r>
            <a:r>
              <a:rPr lang="en-US" sz="1800" i="1" dirty="0"/>
              <a:t>of Gardens'</a:t>
            </a:r>
            <a:r>
              <a:rPr lang="en-US" sz="1800" dirty="0"/>
              <a:t>, and </a:t>
            </a:r>
            <a:r>
              <a:rPr lang="en-US" sz="1800" i="1" dirty="0"/>
              <a:t>'Pub Capital of India</a:t>
            </a:r>
            <a:r>
              <a:rPr lang="en-US" sz="1800" i="1" dirty="0" smtClean="0"/>
              <a:t>'</a:t>
            </a:r>
            <a:r>
              <a:rPr lang="en-US" sz="1800" dirty="0" smtClean="0"/>
              <a:t>. </a:t>
            </a:r>
          </a:p>
          <a:p>
            <a:pPr>
              <a:buFont typeface="Wingdings" pitchFamily="2" charset="2"/>
              <a:buChar char="v"/>
            </a:pPr>
            <a:endParaRPr lang="en-US" sz="1800" dirty="0" smtClean="0"/>
          </a:p>
          <a:p>
            <a:pPr>
              <a:buFont typeface="Wingdings" pitchFamily="2" charset="2"/>
              <a:buChar char="v"/>
            </a:pPr>
            <a:r>
              <a:rPr lang="en-US" sz="1800" dirty="0" smtClean="0"/>
              <a:t>The </a:t>
            </a:r>
            <a:r>
              <a:rPr lang="en-US" sz="1800" dirty="0"/>
              <a:t>city features an exciting nightlife with a host of exotic pubs</a:t>
            </a:r>
            <a:r>
              <a:rPr lang="en-US" sz="1800" dirty="0" smtClean="0"/>
              <a:t>. The </a:t>
            </a:r>
            <a:r>
              <a:rPr lang="en-US" sz="1800" dirty="0"/>
              <a:t>diversity of the city attracts many people within the country and around </a:t>
            </a:r>
            <a:r>
              <a:rPr lang="en-US" sz="1800" dirty="0" smtClean="0"/>
              <a:t>the world.</a:t>
            </a:r>
          </a:p>
          <a:p>
            <a:pPr>
              <a:buFont typeface="Wingdings" pitchFamily="2" charset="2"/>
              <a:buChar char="v"/>
            </a:pPr>
            <a:endParaRPr lang="en-US" sz="1800" dirty="0" smtClean="0"/>
          </a:p>
          <a:p>
            <a:pPr>
              <a:buFont typeface="Wingdings" pitchFamily="2" charset="2"/>
              <a:buChar char="v"/>
            </a:pPr>
            <a:r>
              <a:rPr lang="en-US" sz="1800" dirty="0"/>
              <a:t> </a:t>
            </a:r>
            <a:r>
              <a:rPr lang="en-US" sz="1800" dirty="0" smtClean="0"/>
              <a:t>As a resident of the city, to people who are looking for best place to stay in the country let me tell you, </a:t>
            </a:r>
            <a:r>
              <a:rPr lang="en-US" sz="1800" b="1" i="1" dirty="0" smtClean="0"/>
              <a:t>"Why Bangalore is the best to live in India."</a:t>
            </a:r>
            <a:endParaRPr lang="en-US" sz="1800" dirty="0"/>
          </a:p>
        </p:txBody>
      </p:sp>
      <p:sp>
        <p:nvSpPr>
          <p:cNvPr id="3" name="Title 2"/>
          <p:cNvSpPr>
            <a:spLocks noGrp="1"/>
          </p:cNvSpPr>
          <p:nvPr>
            <p:ph type="title"/>
          </p:nvPr>
        </p:nvSpPr>
        <p:spPr>
          <a:xfrm>
            <a:off x="457200" y="338328"/>
            <a:ext cx="8229600" cy="804672"/>
          </a:xfrm>
        </p:spPr>
        <p:txBody>
          <a:bodyPr>
            <a:normAutofit/>
          </a:bodyPr>
          <a:lstStyle/>
          <a:p>
            <a:pPr algn="l"/>
            <a:r>
              <a:rPr lang="en-US" sz="2000" u="sng" dirty="0" smtClean="0"/>
              <a:t>Introduction Of Project:</a:t>
            </a:r>
            <a:endParaRPr lang="en-US" sz="2000" u="sng" dirty="0"/>
          </a:p>
        </p:txBody>
      </p:sp>
      <p:pic>
        <p:nvPicPr>
          <p:cNvPr id="1026" name="Picture 2" descr="C:\Users\AKSHATA\Desktop\img\Bengaluru.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5376" y="4267200"/>
            <a:ext cx="7592824" cy="16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86286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1" y="914400"/>
            <a:ext cx="7975600" cy="5211763"/>
          </a:xfrm>
        </p:spPr>
        <p:txBody>
          <a:bodyPr>
            <a:normAutofit/>
          </a:bodyPr>
          <a:lstStyle/>
          <a:p>
            <a:pPr>
              <a:buFont typeface="Wingdings" pitchFamily="2" charset="2"/>
              <a:buChar char="v"/>
            </a:pPr>
            <a:r>
              <a:rPr lang="en-US" sz="1600" dirty="0"/>
              <a:t> </a:t>
            </a:r>
            <a:r>
              <a:rPr lang="en-US" sz="1600" dirty="0" smtClean="0"/>
              <a:t>Objective of the project is to explore the city on different aspects which are considered to be factors that people look into while choosing the place to live in country.</a:t>
            </a:r>
          </a:p>
          <a:p>
            <a:pPr>
              <a:buFont typeface="Wingdings" pitchFamily="2" charset="2"/>
              <a:buChar char="v"/>
            </a:pPr>
            <a:endParaRPr lang="en-US" sz="1600" dirty="0" smtClean="0"/>
          </a:p>
          <a:p>
            <a:pPr>
              <a:buFont typeface="Wingdings" pitchFamily="2" charset="2"/>
              <a:buChar char="v"/>
            </a:pPr>
            <a:r>
              <a:rPr lang="en-US" sz="1600" dirty="0" smtClean="0"/>
              <a:t>Most </a:t>
            </a:r>
            <a:r>
              <a:rPr lang="en-US" sz="1600" dirty="0"/>
              <a:t>of the data is collected from </a:t>
            </a:r>
            <a:r>
              <a:rPr lang="en-US" sz="1600" dirty="0" smtClean="0"/>
              <a:t>Wikipedia, </a:t>
            </a:r>
            <a:r>
              <a:rPr lang="en-US" sz="1600" dirty="0"/>
              <a:t>websites and Foursquare API. Below is the details of links for data collected and how the data is used in </a:t>
            </a:r>
            <a:r>
              <a:rPr lang="en-US" sz="1600" dirty="0" smtClean="0"/>
              <a:t>the </a:t>
            </a:r>
            <a:r>
              <a:rPr lang="en-US" sz="1600" dirty="0"/>
              <a:t>project</a:t>
            </a:r>
            <a:r>
              <a:rPr lang="en-US" sz="1600" dirty="0" smtClean="0"/>
              <a:t>.</a:t>
            </a:r>
          </a:p>
          <a:p>
            <a:pPr marL="0" indent="0">
              <a:buNone/>
            </a:pPr>
            <a:endParaRPr lang="en-US" sz="1600" dirty="0" smtClean="0"/>
          </a:p>
          <a:p>
            <a:pPr>
              <a:buFont typeface="Wingdings" pitchFamily="2" charset="2"/>
              <a:buChar char="v"/>
            </a:pPr>
            <a:r>
              <a:rPr lang="en-US" sz="1600" dirty="0" smtClean="0"/>
              <a:t>City is explored </a:t>
            </a:r>
            <a:r>
              <a:rPr lang="en-US" sz="1600" dirty="0"/>
              <a:t>into following categories and data will be represented in terms of statistics tables and graphs to highlight the objective the project</a:t>
            </a:r>
            <a:r>
              <a:rPr lang="en-US" sz="1600" dirty="0" smtClean="0"/>
              <a:t>.</a:t>
            </a:r>
          </a:p>
          <a:p>
            <a:pPr marL="0" indent="0">
              <a:buNone/>
            </a:pPr>
            <a:endParaRPr lang="en-US" sz="1600" dirty="0"/>
          </a:p>
          <a:p>
            <a:pPr>
              <a:buFont typeface="Arial" pitchFamily="34" charset="0"/>
              <a:buChar char="•"/>
            </a:pPr>
            <a:r>
              <a:rPr lang="en-US" sz="1600" dirty="0"/>
              <a:t>Geography : Population and Climate details</a:t>
            </a:r>
          </a:p>
          <a:p>
            <a:pPr>
              <a:buFont typeface="Arial" pitchFamily="34" charset="0"/>
              <a:buChar char="•"/>
            </a:pPr>
            <a:r>
              <a:rPr lang="en-US" sz="1600" dirty="0"/>
              <a:t>Infrastructure, Culture, Tourist places</a:t>
            </a:r>
          </a:p>
          <a:p>
            <a:pPr>
              <a:buFont typeface="Arial" pitchFamily="34" charset="0"/>
              <a:buChar char="•"/>
            </a:pPr>
            <a:r>
              <a:rPr lang="en-US" sz="1600" dirty="0"/>
              <a:t>Food, Shopping, Nightlife and Fun</a:t>
            </a:r>
          </a:p>
          <a:p>
            <a:pPr>
              <a:buFont typeface="Arial" pitchFamily="34" charset="0"/>
              <a:buChar char="•"/>
            </a:pPr>
            <a:r>
              <a:rPr lang="en-US" sz="1600" dirty="0" smtClean="0"/>
              <a:t>Economy</a:t>
            </a:r>
          </a:p>
          <a:p>
            <a:endParaRPr lang="en-US" sz="1600" dirty="0"/>
          </a:p>
          <a:p>
            <a:pPr marL="0" indent="0">
              <a:buNone/>
            </a:pPr>
            <a:endParaRPr lang="en-US" sz="1800" dirty="0"/>
          </a:p>
        </p:txBody>
      </p:sp>
      <p:sp>
        <p:nvSpPr>
          <p:cNvPr id="3" name="Title 2"/>
          <p:cNvSpPr>
            <a:spLocks noGrp="1"/>
          </p:cNvSpPr>
          <p:nvPr>
            <p:ph type="title"/>
          </p:nvPr>
        </p:nvSpPr>
        <p:spPr>
          <a:xfrm>
            <a:off x="457200" y="338328"/>
            <a:ext cx="8229600" cy="499872"/>
          </a:xfrm>
        </p:spPr>
        <p:txBody>
          <a:bodyPr>
            <a:normAutofit/>
          </a:bodyPr>
          <a:lstStyle/>
          <a:p>
            <a:pPr algn="l"/>
            <a:r>
              <a:rPr lang="en-US" sz="2000" dirty="0" smtClean="0"/>
              <a:t>Data requirements and collection:</a:t>
            </a:r>
            <a:endParaRPr lang="en-US" sz="2000" dirty="0"/>
          </a:p>
        </p:txBody>
      </p:sp>
    </p:spTree>
    <p:extLst>
      <p:ext uri="{BB962C8B-B14F-4D97-AF65-F5344CB8AC3E}">
        <p14:creationId xmlns:p14="http://schemas.microsoft.com/office/powerpoint/2010/main" val="32470060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1001" y="838200"/>
            <a:ext cx="7899400" cy="5287963"/>
          </a:xfrm>
        </p:spPr>
        <p:txBody>
          <a:bodyPr/>
          <a:lstStyle/>
          <a:p>
            <a:r>
              <a:rPr lang="en-US" dirty="0" smtClean="0"/>
              <a:t>Geography: Climate conditions</a:t>
            </a:r>
          </a:p>
          <a:p>
            <a:pPr marL="0" indent="0">
              <a:buNone/>
            </a:pPr>
            <a:endParaRPr lang="en-US" sz="1800" dirty="0"/>
          </a:p>
          <a:p>
            <a:pPr marL="0" indent="0">
              <a:buNone/>
            </a:pPr>
            <a:endParaRPr lang="en-US" sz="1800" dirty="0" smtClean="0"/>
          </a:p>
          <a:p>
            <a:pPr marL="0" indent="0">
              <a:buNone/>
            </a:pPr>
            <a:endParaRPr lang="en-US" sz="1800" dirty="0"/>
          </a:p>
          <a:p>
            <a:pPr marL="0" indent="0">
              <a:buNone/>
            </a:pPr>
            <a:endParaRPr lang="en-US" dirty="0" smtClean="0"/>
          </a:p>
        </p:txBody>
      </p:sp>
      <p:sp>
        <p:nvSpPr>
          <p:cNvPr id="3" name="Title 2"/>
          <p:cNvSpPr>
            <a:spLocks noGrp="1"/>
          </p:cNvSpPr>
          <p:nvPr>
            <p:ph type="title"/>
          </p:nvPr>
        </p:nvSpPr>
        <p:spPr>
          <a:xfrm>
            <a:off x="457200" y="338328"/>
            <a:ext cx="8229600" cy="499872"/>
          </a:xfrm>
        </p:spPr>
        <p:txBody>
          <a:bodyPr>
            <a:normAutofit/>
          </a:bodyPr>
          <a:lstStyle/>
          <a:p>
            <a:pPr algn="l"/>
            <a:r>
              <a:rPr lang="en-US" sz="2000" dirty="0" smtClean="0"/>
              <a:t>Data Analysis:</a:t>
            </a:r>
            <a:endParaRPr lang="en-US" sz="20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600200"/>
            <a:ext cx="6553200" cy="4114800"/>
          </a:xfrm>
          <a:prstGeom prst="rect">
            <a:avLst/>
          </a:prstGeom>
        </p:spPr>
      </p:pic>
    </p:spTree>
    <p:extLst>
      <p:ext uri="{BB962C8B-B14F-4D97-AF65-F5344CB8AC3E}">
        <p14:creationId xmlns:p14="http://schemas.microsoft.com/office/powerpoint/2010/main" val="25644772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1" y="381000"/>
            <a:ext cx="7975600" cy="5745163"/>
          </a:xfrm>
        </p:spPr>
        <p:txBody>
          <a:bodyPr/>
          <a:lstStyle/>
          <a:p>
            <a:r>
              <a:rPr lang="en-US" dirty="0"/>
              <a:t>Infrastructure, Culture, Tourist </a:t>
            </a:r>
            <a:r>
              <a:rPr lang="en-US" dirty="0" smtClean="0"/>
              <a:t>places:</a:t>
            </a:r>
          </a:p>
          <a:p>
            <a:pPr marL="0" indent="0">
              <a:buNone/>
            </a:pPr>
            <a:endParaRPr lang="en-US" sz="1600" dirty="0"/>
          </a:p>
          <a:p>
            <a:pPr marL="0" indent="0">
              <a:buNone/>
            </a:pPr>
            <a:endParaRPr lang="en-US" sz="1600" dirty="0" smtClean="0"/>
          </a:p>
          <a:p>
            <a:endParaRPr lang="en-US" sz="1600" dirty="0"/>
          </a:p>
          <a:p>
            <a:pPr marL="0" indent="0">
              <a:buNone/>
            </a:pPr>
            <a:endParaRPr lang="en-US" sz="16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8800" y="990600"/>
            <a:ext cx="3124200" cy="5333999"/>
          </a:xfrm>
          <a:prstGeom prst="rect">
            <a:avLst/>
          </a:prstGeom>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000124"/>
            <a:ext cx="5333999" cy="532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595205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457200"/>
            <a:ext cx="8229599" cy="5668963"/>
          </a:xfrm>
        </p:spPr>
        <p:txBody>
          <a:bodyPr>
            <a:normAutofit/>
          </a:bodyPr>
          <a:lstStyle/>
          <a:p>
            <a:r>
              <a:rPr lang="en-US" dirty="0" smtClean="0"/>
              <a:t>Culture</a:t>
            </a:r>
            <a:r>
              <a:rPr lang="en-US" sz="1600" dirty="0" smtClean="0"/>
              <a:t>:</a:t>
            </a:r>
            <a:endParaRPr lang="en-US" sz="16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600" y="838200"/>
            <a:ext cx="3276600" cy="5181600"/>
          </a:xfrm>
          <a:prstGeom prst="rect">
            <a:avLst/>
          </a:prstGeom>
        </p:spPr>
      </p:pic>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838200"/>
            <a:ext cx="4781550" cy="518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68359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1000" y="457200"/>
            <a:ext cx="8610599" cy="6172200"/>
          </a:xfrm>
        </p:spPr>
        <p:txBody>
          <a:bodyPr>
            <a:normAutofit/>
          </a:bodyPr>
          <a:lstStyle/>
          <a:p>
            <a:r>
              <a:rPr lang="en-US" dirty="0" smtClean="0"/>
              <a:t>Parks:</a:t>
            </a:r>
            <a:endParaRPr lang="en-US" dirty="0"/>
          </a:p>
          <a:p>
            <a:endParaRPr lang="en-US" sz="16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304800"/>
            <a:ext cx="3800525" cy="2514600"/>
          </a:xfrm>
          <a:prstGeom prst="rect">
            <a:avLst/>
          </a:prstGeom>
        </p:spPr>
      </p:pic>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304800"/>
            <a:ext cx="3429000" cy="2683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 y="3098426"/>
            <a:ext cx="8161794" cy="3389029"/>
          </a:xfrm>
          <a:prstGeom prst="rect">
            <a:avLst/>
          </a:prstGeom>
        </p:spPr>
      </p:pic>
    </p:spTree>
    <p:extLst>
      <p:ext uri="{BB962C8B-B14F-4D97-AF65-F5344CB8AC3E}">
        <p14:creationId xmlns:p14="http://schemas.microsoft.com/office/powerpoint/2010/main" val="228952453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Waveform</Template>
  <TotalTime>377</TotalTime>
  <Words>532</Words>
  <Application>Microsoft Office PowerPoint</Application>
  <PresentationFormat>On-screen Show (4:3)</PresentationFormat>
  <Paragraphs>72</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Waveform</vt:lpstr>
      <vt:lpstr>Coursera-Capstone Project</vt:lpstr>
      <vt:lpstr>Table Of Contents</vt:lpstr>
      <vt:lpstr>Introduction</vt:lpstr>
      <vt:lpstr>Introduction Of Project:</vt:lpstr>
      <vt:lpstr>Data requirements and collection:</vt:lpstr>
      <vt:lpstr>Data Analysis:</vt:lpstr>
      <vt:lpstr>PowerPoint Presentation</vt:lpstr>
      <vt:lpstr>PowerPoint Presentation</vt:lpstr>
      <vt:lpstr>PowerPoint Presentation</vt:lpstr>
      <vt:lpstr>PowerPoint Presentation</vt:lpstr>
      <vt:lpstr>PowerPoint Presentation</vt:lpstr>
      <vt:lpstr>PowerPoint Presentation</vt:lpstr>
      <vt:lpstr>Economy: IT Tech Parks</vt:lpstr>
      <vt:lpstr>Conclusion: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Coursera-Capstone Project</dc:title>
  <dc:creator>AKSHATA</dc:creator>
  <cp:lastModifiedBy>AKSHATA</cp:lastModifiedBy>
  <cp:revision>20</cp:revision>
  <dcterms:created xsi:type="dcterms:W3CDTF">2019-05-20T14:30:44Z</dcterms:created>
  <dcterms:modified xsi:type="dcterms:W3CDTF">2019-05-22T00:56:02Z</dcterms:modified>
</cp:coreProperties>
</file>

<file path=docProps/thumbnail.jpeg>
</file>